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68" r:id="rId17"/>
    <p:sldId id="269" r:id="rId18"/>
    <p:sldId id="273" r:id="rId19"/>
    <p:sldId id="270" r:id="rId20"/>
    <p:sldId id="276" r:id="rId21"/>
    <p:sldId id="274" r:id="rId22"/>
  </p:sldIdLst>
  <p:sldSz cx="12192000" cy="6858000"/>
  <p:notesSz cx="6858000" cy="9144000"/>
  <p:embeddedFontLst>
    <p:embeddedFont>
      <p:font typeface="Montserrat" panose="00000500000000000000" pitchFamily="2" charset="-18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/d1PJrwFcf2r3vFKucOnIjMkV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7308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01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inovia.sk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988" y="2696249"/>
            <a:ext cx="3368969" cy="1465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4629992" y="0"/>
            <a:ext cx="7562008" cy="6858000"/>
          </a:xfrm>
          <a:custGeom>
            <a:avLst/>
            <a:gdLst/>
            <a:ahLst/>
            <a:cxnLst/>
            <a:rect l="l" t="t" r="r" b="b"/>
            <a:pathLst>
              <a:path w="7529613" h="6858000" extrusionOk="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Montserrat"/>
              <a:buNone/>
            </a:pPr>
            <a:r>
              <a:rPr lang="sk-SK" sz="4100" b="1" i="0" u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Vízia energeticky úsporného regiónu na území obcí </a:t>
            </a:r>
            <a:br>
              <a:rPr lang="sk-SK" sz="4100" b="1" i="0" u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k-SK" sz="4100" b="1" i="0" u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MAS Dolný Liptov</a:t>
            </a:r>
            <a:endParaRPr sz="4100">
              <a:solidFill>
                <a:srgbClr val="FFFFFF"/>
              </a:solidFill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sk-SK" b="1">
                <a:solidFill>
                  <a:srgbClr val="FFFFFF"/>
                </a:solidFill>
              </a:rPr>
              <a:t>Michal Žarnay</a:t>
            </a:r>
            <a:br>
              <a:rPr lang="sk-SK">
                <a:solidFill>
                  <a:srgbClr val="FFFFFF"/>
                </a:solidFill>
              </a:rPr>
            </a:br>
            <a:r>
              <a:rPr lang="sk-SK" b="1">
                <a:solidFill>
                  <a:srgbClr val="FFFFFF"/>
                </a:solidFill>
              </a:rPr>
              <a:t>Miroslav Sipták</a:t>
            </a:r>
            <a:br>
              <a:rPr lang="sk-SK">
                <a:solidFill>
                  <a:srgbClr val="FFFFFF"/>
                </a:solidFill>
              </a:rPr>
            </a:br>
            <a:r>
              <a:rPr lang="sk-SK">
                <a:solidFill>
                  <a:srgbClr val="FFFFFF"/>
                </a:solidFill>
              </a:rPr>
              <a:t>Peter Kasaj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5717682" y="4043302"/>
            <a:ext cx="5303520" cy="18288"/>
          </a:xfrm>
          <a:custGeom>
            <a:avLst/>
            <a:gdLst/>
            <a:ahLst/>
            <a:cxnLst/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sk-SK" sz="4400"/>
              <a:t>Porovnanie škôl</a:t>
            </a:r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349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2400" u="none" strike="noStrike" dirty="0">
                <a:latin typeface="Montserrat"/>
                <a:ea typeface="Montserrat"/>
                <a:cs typeface="Montserrat"/>
                <a:sym typeface="Montserrat"/>
              </a:rPr>
              <a:t>Vo väčšine školských budov je spotreba tepla neprimerane vysoká.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2400" u="none" strike="noStrike" dirty="0">
                <a:latin typeface="Montserrat"/>
                <a:ea typeface="Montserrat"/>
                <a:cs typeface="Montserrat"/>
                <a:sym typeface="Montserrat"/>
              </a:rPr>
              <a:t>dôsledok:</a:t>
            </a:r>
            <a:endParaRPr sz="36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sk-SK" sz="1800" u="none" strike="noStrike" dirty="0">
                <a:latin typeface="Montserrat"/>
                <a:ea typeface="Montserrat"/>
                <a:cs typeface="Montserrat"/>
                <a:sym typeface="Montserrat"/>
              </a:rPr>
              <a:t>neúčinnej regulácie </a:t>
            </a:r>
            <a:br>
              <a:rPr lang="sk-SK" sz="1800" u="none" strike="noStrike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sk-SK" sz="1800" u="none" strike="noStrike" dirty="0">
                <a:latin typeface="Montserrat"/>
                <a:ea typeface="Montserrat"/>
                <a:cs typeface="Montserrat"/>
                <a:sym typeface="Montserrat"/>
              </a:rPr>
              <a:t>vykurovania</a:t>
            </a:r>
            <a:endParaRPr sz="3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sk-SK" sz="1800" u="none" strike="noStrike" dirty="0">
                <a:latin typeface="Montserrat"/>
                <a:ea typeface="Montserrat"/>
                <a:cs typeface="Montserrat"/>
                <a:sym typeface="Montserrat"/>
              </a:rPr>
              <a:t>staršieho veku </a:t>
            </a:r>
            <a:br>
              <a:rPr lang="sk-SK" sz="1800" u="none" strike="noStrike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sk-SK" sz="1800" u="none" strike="noStrike" dirty="0">
                <a:latin typeface="Montserrat"/>
                <a:ea typeface="Montserrat"/>
                <a:cs typeface="Montserrat"/>
                <a:sym typeface="Montserrat"/>
              </a:rPr>
              <a:t>technológie zateplenia</a:t>
            </a:r>
            <a:endParaRPr sz="3200" dirty="0"/>
          </a:p>
        </p:txBody>
      </p:sp>
      <p:sp>
        <p:nvSpPr>
          <p:cNvPr id="2" name="Google Shape;104;p3">
            <a:extLst>
              <a:ext uri="{FF2B5EF4-FFF2-40B4-BE49-F238E27FC236}">
                <a16:creationId xmlns:a16="http://schemas.microsoft.com/office/drawing/2014/main" id="{7C33D2CB-BFFC-56C3-C417-957BDF3A5746}"/>
              </a:ext>
            </a:extLst>
          </p:cNvPr>
          <p:cNvSpPr/>
          <p:nvPr/>
        </p:nvSpPr>
        <p:spPr>
          <a:xfrm>
            <a:off x="669036" y="150484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E188B10-2541-FF9B-14FA-ABBB7E58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480" y="2363288"/>
            <a:ext cx="7258177" cy="44142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/>
          <p:nvPr/>
        </p:nvSpPr>
        <p:spPr>
          <a:xfrm>
            <a:off x="3048" y="-90777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sk-SK"/>
              <a:t>Potenciál úspor</a:t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>
            <a:off x="4450080" y="1637896"/>
            <a:ext cx="3291840" cy="18288"/>
          </a:xfrm>
          <a:custGeom>
            <a:avLst/>
            <a:gdLst/>
            <a:ahLst/>
            <a:cxnLst/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p10" descr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44" y="2288794"/>
            <a:ext cx="6103732" cy="4379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 descr="Char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022200" y="2277292"/>
            <a:ext cx="6103732" cy="4379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1" descr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8065" y="365125"/>
            <a:ext cx="8518930" cy="581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062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sk-SK" sz="4000" dirty="0"/>
              <a:t>Potenciál výroby EE</a:t>
            </a:r>
            <a:endParaRPr sz="4000" dirty="0"/>
          </a:p>
        </p:txBody>
      </p:sp>
      <p:pic>
        <p:nvPicPr>
          <p:cNvPr id="177" name="Google Shape;177;p12" descr="Chart"/>
          <p:cNvPicPr preferRelativeResize="0"/>
          <p:nvPr/>
        </p:nvPicPr>
        <p:blipFill rotWithShape="1">
          <a:blip r:embed="rId3">
            <a:alphaModFix/>
          </a:blip>
          <a:srcRect t="11476" b="3639"/>
          <a:stretch/>
        </p:blipFill>
        <p:spPr>
          <a:xfrm>
            <a:off x="20" y="1744787"/>
            <a:ext cx="6400781" cy="389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 descr="Obrázok, na ktorom je mapa&#10;&#10;Automaticky generovaný popis"/>
          <p:cNvPicPr preferRelativeResize="0"/>
          <p:nvPr/>
        </p:nvPicPr>
        <p:blipFill rotWithShape="1">
          <a:blip r:embed="rId4">
            <a:alphaModFix/>
          </a:blip>
          <a:srcRect b="10306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1;p10">
            <a:extLst>
              <a:ext uri="{FF2B5EF4-FFF2-40B4-BE49-F238E27FC236}">
                <a16:creationId xmlns:a16="http://schemas.microsoft.com/office/drawing/2014/main" id="{44896DFB-83BE-FD8A-707A-2CAB7AB00F53}"/>
              </a:ext>
            </a:extLst>
          </p:cNvPr>
          <p:cNvSpPr/>
          <p:nvPr/>
        </p:nvSpPr>
        <p:spPr>
          <a:xfrm>
            <a:off x="1630135" y="1576363"/>
            <a:ext cx="3291840" cy="18288"/>
          </a:xfrm>
          <a:custGeom>
            <a:avLst/>
            <a:gdLst/>
            <a:ahLst/>
            <a:cxnLst/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lang="sk-SK" sz="5400"/>
              <a:t>Odporúčania – hľadanie úspor</a:t>
            </a:r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16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dirty="0"/>
              <a:t>nainštalovať </a:t>
            </a:r>
            <a:r>
              <a:rPr lang="sk-SK" sz="2200" b="1" dirty="0"/>
              <a:t>LED svietidlá </a:t>
            </a:r>
            <a:r>
              <a:rPr lang="sk-SK" sz="2200" dirty="0"/>
              <a:t>a </a:t>
            </a:r>
            <a:r>
              <a:rPr lang="sk-SK" sz="2200" b="1" dirty="0"/>
              <a:t>termoregulačné hlavice</a:t>
            </a:r>
            <a:r>
              <a:rPr lang="sk-SK" sz="2200" dirty="0"/>
              <a:t>,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dirty="0"/>
              <a:t>zautomatizovať kúrenie pomocou inteligentných prvkov </a:t>
            </a:r>
            <a:r>
              <a:rPr lang="sk-SK" sz="2200" b="1" dirty="0" err="1"/>
              <a:t>MaR</a:t>
            </a:r>
            <a:r>
              <a:rPr lang="sk-SK" sz="2200" dirty="0"/>
              <a:t>,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b="1" dirty="0"/>
              <a:t>zatepliť</a:t>
            </a:r>
            <a:r>
              <a:rPr lang="sk-SK" sz="2200" dirty="0"/>
              <a:t> plášť budov </a:t>
            </a:r>
            <a:r>
              <a:rPr lang="sk-SK" sz="2200" b="1" dirty="0"/>
              <a:t>modernými</a:t>
            </a:r>
            <a:r>
              <a:rPr lang="sk-SK" sz="2200" dirty="0"/>
              <a:t> technológiami,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dirty="0"/>
              <a:t>namontovať </a:t>
            </a:r>
            <a:r>
              <a:rPr lang="sk-SK" sz="2200" b="1" dirty="0"/>
              <a:t>tepelno-izolačné okná</a:t>
            </a:r>
            <a:r>
              <a:rPr lang="sk-SK" sz="2200" dirty="0"/>
              <a:t>,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dirty="0"/>
              <a:t>zmeniť </a:t>
            </a:r>
            <a:r>
              <a:rPr lang="sk-SK" sz="2200" b="1" dirty="0"/>
              <a:t>vykurovací systém</a:t>
            </a:r>
            <a:r>
              <a:rPr lang="sk-SK" sz="2200" dirty="0"/>
              <a:t> a nahradiť uhlie a drevo iným palivom,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dirty="0"/>
              <a:t>prejsť na </a:t>
            </a:r>
            <a:r>
              <a:rPr lang="sk-SK" sz="2200" b="1" dirty="0"/>
              <a:t>nízkoteplotnú</a:t>
            </a:r>
            <a:r>
              <a:rPr lang="sk-SK" sz="2200" dirty="0"/>
              <a:t> výrobu a distribúciu tepla,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dirty="0"/>
              <a:t>zabezpečiť </a:t>
            </a:r>
            <a:r>
              <a:rPr lang="sk-SK" sz="2200" b="1" dirty="0"/>
              <a:t>zber </a:t>
            </a:r>
            <a:r>
              <a:rPr lang="sk-SK" sz="2200" dirty="0"/>
              <a:t>analytických </a:t>
            </a:r>
            <a:r>
              <a:rPr lang="sk-SK" sz="2200" b="1" dirty="0"/>
              <a:t>údajov o spotrebe energie </a:t>
            </a:r>
            <a:r>
              <a:rPr lang="sk-SK" sz="2200" dirty="0"/>
              <a:t>v danom území,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dirty="0"/>
              <a:t>nainštalovať </a:t>
            </a:r>
            <a:r>
              <a:rPr lang="sk-SK" sz="2200" b="1" dirty="0"/>
              <a:t>riadiaci systém energetiky</a:t>
            </a:r>
            <a:r>
              <a:rPr lang="sk-SK" sz="2200" dirty="0"/>
              <a:t> (EMS) za účelom digitálneho zberu dát.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lang="sk-SK" sz="5400"/>
              <a:t>Odporúčania – výroba energie</a:t>
            </a:r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dirty="0"/>
              <a:t>skvalitniť </a:t>
            </a:r>
            <a:r>
              <a:rPr lang="sk-SK" sz="2200" b="1" dirty="0"/>
              <a:t>údaje</a:t>
            </a:r>
            <a:r>
              <a:rPr lang="sk-SK" sz="2200" dirty="0"/>
              <a:t> obcí v dotazníkovom prieskume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dirty="0"/>
              <a:t>vypracovať konkrétne </a:t>
            </a:r>
            <a:r>
              <a:rPr lang="sk-SK" sz="2200" b="1" dirty="0"/>
              <a:t>prípadové štúdie </a:t>
            </a:r>
            <a:r>
              <a:rPr lang="sk-SK" sz="2200" dirty="0"/>
              <a:t>pre vybraté obce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dirty="0"/>
              <a:t>podrobnejšie </a:t>
            </a:r>
            <a:r>
              <a:rPr lang="sk-SK" sz="2200" b="1" dirty="0"/>
              <a:t>zmapovať spotrebu </a:t>
            </a:r>
            <a:r>
              <a:rPr lang="sk-SK" sz="2200" dirty="0"/>
              <a:t>energie v regióne počas dňa a počas roka a hľadať produkčné možnosti na jej pokrytie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dirty="0"/>
              <a:t>nainštalovať </a:t>
            </a:r>
            <a:r>
              <a:rPr lang="sk-SK" sz="2200" b="1" dirty="0" err="1"/>
              <a:t>fotovoltické</a:t>
            </a:r>
            <a:r>
              <a:rPr lang="sk-SK" sz="2200" dirty="0"/>
              <a:t> panely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dirty="0"/>
              <a:t>zanalyzovať </a:t>
            </a:r>
            <a:r>
              <a:rPr lang="sk-SK" sz="2200" b="1" dirty="0"/>
              <a:t>potenciál výroby </a:t>
            </a:r>
            <a:r>
              <a:rPr lang="sk-SK" sz="2200" dirty="0"/>
              <a:t>elektrickej energie prostredníctvom OZE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dirty="0"/>
              <a:t>podrobne zanalyzovať potenciál a vytvoriť </a:t>
            </a:r>
            <a:r>
              <a:rPr lang="sk-SK" sz="2200" b="1" dirty="0"/>
              <a:t>energetické spoločenstvá </a:t>
            </a:r>
            <a:r>
              <a:rPr lang="sk-SK" sz="2200" dirty="0"/>
              <a:t>a energetickú </a:t>
            </a:r>
            <a:r>
              <a:rPr lang="sk-SK" sz="2200" b="1" dirty="0"/>
              <a:t>komunitu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AutoNum type="arabicPeriod"/>
            </a:pPr>
            <a:r>
              <a:rPr lang="sk-SK" sz="2200" dirty="0"/>
              <a:t>vykonať aktivity na podporu </a:t>
            </a:r>
            <a:r>
              <a:rPr lang="sk-SK" sz="2200" b="1" dirty="0"/>
              <a:t>budovania energetických zariadení na báze OZE</a:t>
            </a:r>
          </a:p>
          <a:p>
            <a:pPr indent="-457200">
              <a:buSzPct val="100000"/>
              <a:buFont typeface="Montserrat"/>
              <a:buAutoNum type="arabicPeriod"/>
            </a:pPr>
            <a:r>
              <a:rPr lang="sk-SK" sz="2200" dirty="0"/>
              <a:t>zrealizovať opatrenia a zaviesť </a:t>
            </a:r>
            <a:r>
              <a:rPr lang="sk-SK" sz="2200" b="1" dirty="0"/>
              <a:t>inteligentné merania</a:t>
            </a:r>
            <a:r>
              <a:rPr lang="sk-SK" sz="2200" dirty="0"/>
              <a:t>, zdieľanie energií a celkový energetický manažment</a:t>
            </a:r>
          </a:p>
        </p:txBody>
      </p:sp>
      <p:sp>
        <p:nvSpPr>
          <p:cNvPr id="2" name="Google Shape;207;p16">
            <a:extLst>
              <a:ext uri="{FF2B5EF4-FFF2-40B4-BE49-F238E27FC236}">
                <a16:creationId xmlns:a16="http://schemas.microsoft.com/office/drawing/2014/main" id="{5E6F8DD1-F66C-37C1-5A37-DE7B9A4293DD}"/>
              </a:ext>
            </a:extLst>
          </p:cNvPr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3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5" name="Google Shape;185;p13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/>
          <p:nvPr/>
        </p:nvSpPr>
        <p:spPr>
          <a:xfrm>
            <a:off x="26937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14"/>
          <p:cNvSpPr/>
          <p:nvPr/>
        </p:nvSpPr>
        <p:spPr>
          <a:xfrm>
            <a:off x="638881" y="1940387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8108" r="19470" b="5564"/>
          <a:stretch/>
        </p:blipFill>
        <p:spPr>
          <a:xfrm>
            <a:off x="5980982" y="89042"/>
            <a:ext cx="5783200" cy="560439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638881" y="639193"/>
            <a:ext cx="6183949" cy="111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Montserrat"/>
              <a:buNone/>
            </a:pPr>
            <a:r>
              <a:rPr lang="sk-SK" sz="6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Odporúčania</a:t>
            </a:r>
            <a:endParaRPr sz="6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53;p9">
            <a:extLst>
              <a:ext uri="{FF2B5EF4-FFF2-40B4-BE49-F238E27FC236}">
                <a16:creationId xmlns:a16="http://schemas.microsoft.com/office/drawing/2014/main" id="{24AC4C3D-C648-8EF6-7870-D4098EB669B0}"/>
              </a:ext>
            </a:extLst>
          </p:cNvPr>
          <p:cNvSpPr txBox="1">
            <a:spLocks/>
          </p:cNvSpPr>
          <p:nvPr/>
        </p:nvSpPr>
        <p:spPr>
          <a:xfrm>
            <a:off x="838199" y="5045648"/>
            <a:ext cx="10433649" cy="113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k-SK" sz="2400" dirty="0"/>
              <a:t>smerovať k:</a:t>
            </a:r>
          </a:p>
          <a:p>
            <a:pPr marL="228600" indent="-228600">
              <a:spcBef>
                <a:spcPts val="0"/>
              </a:spcBef>
            </a:pPr>
            <a:r>
              <a:rPr lang="sk-SK" sz="2400" dirty="0"/>
              <a:t>obec ≈ energetické </a:t>
            </a:r>
            <a:r>
              <a:rPr lang="sk-SK" sz="2400" b="1" dirty="0"/>
              <a:t>spoločenstvo</a:t>
            </a:r>
          </a:p>
          <a:p>
            <a:pPr marL="228600" indent="-228600">
              <a:spcBef>
                <a:spcPts val="0"/>
              </a:spcBef>
            </a:pPr>
            <a:r>
              <a:rPr lang="sk-SK" sz="2400" dirty="0"/>
              <a:t>MAS ≈ </a:t>
            </a:r>
            <a:r>
              <a:rPr lang="sk-SK" sz="2400" b="1" dirty="0"/>
              <a:t>komunita</a:t>
            </a:r>
            <a:r>
              <a:rPr lang="sk-SK" sz="2400" dirty="0"/>
              <a:t> vyrábajúca energiu z obnoviteľných zdrojov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"/>
              <a:buNone/>
            </a:pPr>
            <a:r>
              <a:rPr lang="sk-SK" sz="5400"/>
              <a:t>Odporúčania – podpora</a:t>
            </a:r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k-SK" sz="2200" dirty="0"/>
              <a:t>Možnosti financovania:</a:t>
            </a:r>
            <a:endParaRPr lang="sk-SK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800" dirty="0" err="1"/>
              <a:t>eurofondové</a:t>
            </a:r>
            <a:r>
              <a:rPr lang="sk-SK" sz="1800" dirty="0"/>
              <a:t> zdroje </a:t>
            </a:r>
            <a:endParaRPr lang="sk-SK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800" dirty="0"/>
              <a:t>súkromný kapitál </a:t>
            </a:r>
            <a:endParaRPr lang="sk-SK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800" dirty="0"/>
              <a:t>projekty PPP</a:t>
            </a:r>
            <a:endParaRPr lang="sk-SK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800" dirty="0"/>
              <a:t>dodávateľské financovanie formou dodávok technológií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800" dirty="0"/>
              <a:t>rozpočet samosprávy</a:t>
            </a:r>
            <a:endParaRPr lang="sk-SK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lang="sk-SK" sz="22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k-SK" sz="2200" dirty="0"/>
              <a:t>Podpora pre projekty obcí napríklad</a:t>
            </a:r>
          </a:p>
          <a:p>
            <a:pPr marL="685800" lvl="1" indent="-228600">
              <a:spcBef>
                <a:spcPts val="0"/>
              </a:spcBef>
              <a:buSzPts val="2200"/>
            </a:pPr>
            <a:r>
              <a:rPr lang="sk-SK" sz="1800" i="1" dirty="0"/>
              <a:t>SIEA</a:t>
            </a:r>
          </a:p>
          <a:p>
            <a:pPr marL="685800" lvl="1" indent="-228600">
              <a:spcBef>
                <a:spcPts val="0"/>
              </a:spcBef>
              <a:buSzPts val="2200"/>
            </a:pPr>
            <a:r>
              <a:rPr lang="sk-SK" sz="1800" i="1" dirty="0"/>
              <a:t>INOVIA</a:t>
            </a:r>
          </a:p>
          <a:p>
            <a:pPr marL="685800" lvl="1" indent="-228600">
              <a:spcBef>
                <a:spcPts val="0"/>
              </a:spcBef>
              <a:buSzPts val="2200"/>
            </a:pPr>
            <a:r>
              <a:rPr lang="sk-SK" sz="1800" i="1" dirty="0"/>
              <a:t>Regionálne centrum udržateľnej energetiky pre MAS Dolný Liptov?</a:t>
            </a:r>
            <a:endParaRPr lang="sk-SK" i="1"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</p:txBody>
      </p:sp>
      <p:sp>
        <p:nvSpPr>
          <p:cNvPr id="2" name="Google Shape;207;p16">
            <a:extLst>
              <a:ext uri="{FF2B5EF4-FFF2-40B4-BE49-F238E27FC236}">
                <a16:creationId xmlns:a16="http://schemas.microsoft.com/office/drawing/2014/main" id="{9051F74D-0186-AF06-2321-583FBCA05C9C}"/>
              </a:ext>
            </a:extLst>
          </p:cNvPr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lang="sk-SK" sz="5400" dirty="0"/>
              <a:t>Štruktúra </a:t>
            </a:r>
            <a:br>
              <a:rPr lang="sk-SK" sz="5400" dirty="0"/>
            </a:br>
            <a:r>
              <a:rPr lang="sk-SK" sz="5400" dirty="0"/>
              <a:t>prezentácie</a:t>
            </a:r>
            <a:endParaRPr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+mj-lt"/>
              <a:buAutoNum type="arabicPeriod"/>
            </a:pPr>
            <a:r>
              <a:rPr lang="sk-SK" sz="2200" dirty="0"/>
              <a:t>východiská štúdie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+mj-lt"/>
              <a:buAutoNum type="arabicPeriod"/>
            </a:pPr>
            <a:r>
              <a:rPr lang="sk-SK" sz="2200" dirty="0"/>
              <a:t>zistenia v štúdii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+mj-lt"/>
              <a:buAutoNum type="arabicPeriod"/>
            </a:pPr>
            <a:r>
              <a:rPr lang="sk-SK" sz="2200" dirty="0"/>
              <a:t>odporúčania </a:t>
            </a:r>
            <a:br>
              <a:rPr lang="sk-SK" sz="2200" dirty="0"/>
            </a:br>
            <a:r>
              <a:rPr lang="sk-SK" sz="2200" dirty="0"/>
              <a:t>do budúcnosti</a:t>
            </a: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1663E40D-B5B6-357E-BB68-25F9772A4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414" y="2579527"/>
            <a:ext cx="2914671" cy="41529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10D620E-0008-7E5A-1490-F4EED639D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193" y="2062610"/>
            <a:ext cx="2914671" cy="4181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1D08A35-E438-8107-4FC0-11879F191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70" y="1381872"/>
            <a:ext cx="2852758" cy="4110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C76A3C7-F6E5-1EF6-433D-EEC3201A3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052" y="719377"/>
            <a:ext cx="2948009" cy="4171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lang="sk-SK" sz="5400" dirty="0"/>
              <a:t>Materiály pre vás</a:t>
            </a:r>
            <a:endParaRPr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4797725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200"/>
            </a:pPr>
            <a:r>
              <a:rPr lang="sk-SK" dirty="0"/>
              <a:t>štúdia – 124 strán</a:t>
            </a:r>
          </a:p>
          <a:p>
            <a:pPr indent="-457200">
              <a:spcBef>
                <a:spcPts val="0"/>
              </a:spcBef>
              <a:buSzPts val="2200"/>
            </a:pPr>
            <a:r>
              <a:rPr lang="sk-SK" dirty="0"/>
              <a:t>brožúra – 4 strany</a:t>
            </a:r>
          </a:p>
          <a:p>
            <a:pPr indent="-457200">
              <a:spcBef>
                <a:spcPts val="0"/>
              </a:spcBef>
              <a:buSzPts val="2200"/>
            </a:pPr>
            <a:r>
              <a:rPr lang="sk-SK" sz="2800" dirty="0"/>
              <a:t>prezentácia</a:t>
            </a:r>
          </a:p>
          <a:p>
            <a:pPr indent="-457200">
              <a:spcBef>
                <a:spcPts val="0"/>
              </a:spcBef>
              <a:buSzPts val="2200"/>
            </a:pPr>
            <a:endParaRPr lang="sk-SK" dirty="0"/>
          </a:p>
          <a:p>
            <a:pPr indent="-457200">
              <a:spcBef>
                <a:spcPts val="0"/>
              </a:spcBef>
              <a:buSzPts val="2200"/>
            </a:pPr>
            <a:endParaRPr lang="sk-SK" dirty="0"/>
          </a:p>
          <a:p>
            <a:pPr marL="0" indent="0">
              <a:spcBef>
                <a:spcPts val="0"/>
              </a:spcBef>
              <a:buSzPts val="2200"/>
              <a:buNone/>
            </a:pPr>
            <a:r>
              <a:rPr lang="sk-SK" sz="2800" dirty="0"/>
              <a:t>... dostupn</a:t>
            </a:r>
            <a:r>
              <a:rPr lang="sk-SK" dirty="0"/>
              <a:t>é</a:t>
            </a:r>
            <a:r>
              <a:rPr lang="sk-SK" sz="2800" dirty="0"/>
              <a:t> na webe </a:t>
            </a:r>
            <a:br>
              <a:rPr lang="sk-SK" sz="2800" dirty="0"/>
            </a:br>
            <a:r>
              <a:rPr lang="sk-SK" sz="2800" b="1" dirty="0"/>
              <a:t>MAS Dolný Liptov</a:t>
            </a:r>
            <a:endParaRPr b="1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789E250C-BBE2-70BA-71A1-AD00A8114ED3}"/>
              </a:ext>
            </a:extLst>
          </p:cNvPr>
          <p:cNvGrpSpPr/>
          <p:nvPr/>
        </p:nvGrpSpPr>
        <p:grpSpPr>
          <a:xfrm>
            <a:off x="6297282" y="1437299"/>
            <a:ext cx="5288581" cy="4840830"/>
            <a:chOff x="5066870" y="765385"/>
            <a:chExt cx="6518994" cy="5967072"/>
          </a:xfrm>
        </p:grpSpPr>
        <p:pic>
          <p:nvPicPr>
            <p:cNvPr id="11" name="Obrázok 10">
              <a:extLst>
                <a:ext uri="{FF2B5EF4-FFF2-40B4-BE49-F238E27FC236}">
                  <a16:creationId xmlns:a16="http://schemas.microsoft.com/office/drawing/2014/main" id="{1663E40D-B5B6-357E-BB68-25F9772A4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3414" y="2579527"/>
              <a:ext cx="2914671" cy="41529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Obrázok 8">
              <a:extLst>
                <a:ext uri="{FF2B5EF4-FFF2-40B4-BE49-F238E27FC236}">
                  <a16:creationId xmlns:a16="http://schemas.microsoft.com/office/drawing/2014/main" id="{210D620E-0008-7E5A-1490-F4EED639D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71193" y="2062610"/>
              <a:ext cx="2914671" cy="41815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Obrázok 6">
              <a:extLst>
                <a:ext uri="{FF2B5EF4-FFF2-40B4-BE49-F238E27FC236}">
                  <a16:creationId xmlns:a16="http://schemas.microsoft.com/office/drawing/2014/main" id="{E1D08A35-E438-8107-4FC0-11879F19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6870" y="1381872"/>
              <a:ext cx="2852758" cy="41100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Obrázok 4">
              <a:extLst>
                <a:ext uri="{FF2B5EF4-FFF2-40B4-BE49-F238E27FC236}">
                  <a16:creationId xmlns:a16="http://schemas.microsoft.com/office/drawing/2014/main" id="{BC76A3C7-F6E5-1EF6-433D-EEC3201A3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2052" y="765385"/>
              <a:ext cx="2948009" cy="4171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Google Shape;193;p14">
            <a:extLst>
              <a:ext uri="{FF2B5EF4-FFF2-40B4-BE49-F238E27FC236}">
                <a16:creationId xmlns:a16="http://schemas.microsoft.com/office/drawing/2014/main" id="{24DE2446-A9CC-4F23-67C0-9039B07C5C15}"/>
              </a:ext>
            </a:extLst>
          </p:cNvPr>
          <p:cNvSpPr/>
          <p:nvPr/>
        </p:nvSpPr>
        <p:spPr>
          <a:xfrm>
            <a:off x="903427" y="1549319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30492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94;p14">
            <a:extLst>
              <a:ext uri="{FF2B5EF4-FFF2-40B4-BE49-F238E27FC236}">
                <a16:creationId xmlns:a16="http://schemas.microsoft.com/office/drawing/2014/main" id="{939CACE9-636F-3D11-CC63-7BA2BE116B6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18108" r="19470" b="5564"/>
          <a:stretch/>
        </p:blipFill>
        <p:spPr>
          <a:xfrm>
            <a:off x="5500467" y="29228"/>
            <a:ext cx="6425493" cy="670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4651" y="4208883"/>
            <a:ext cx="1805755" cy="78550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9"/>
          <p:cNvSpPr txBox="1">
            <a:spLocks noGrp="1"/>
          </p:cNvSpPr>
          <p:nvPr>
            <p:ph type="ctrTitle"/>
          </p:nvPr>
        </p:nvSpPr>
        <p:spPr>
          <a:xfrm>
            <a:off x="1201138" y="3531133"/>
            <a:ext cx="3683718" cy="556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Montserrat"/>
              <a:buNone/>
            </a:pPr>
            <a:r>
              <a:rPr lang="sk-SK" sz="3200" dirty="0">
                <a:solidFill>
                  <a:schemeClr val="tx1"/>
                </a:solidFill>
                <a:hlinkClick r:id="rId5"/>
              </a:rPr>
              <a:t>info@inovia.sk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29E0EEF-CFD4-6B85-B3AE-B48BDC39803E}"/>
              </a:ext>
            </a:extLst>
          </p:cNvPr>
          <p:cNvSpPr txBox="1"/>
          <p:nvPr/>
        </p:nvSpPr>
        <p:spPr>
          <a:xfrm>
            <a:off x="524832" y="973635"/>
            <a:ext cx="5036330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sk-SK" sz="4000" dirty="0"/>
              <a:t>Chcete to prebrať podrobnejšie?</a:t>
            </a:r>
          </a:p>
          <a:p>
            <a: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br>
              <a:rPr lang="sk-SK" sz="4000" dirty="0"/>
            </a:br>
            <a:r>
              <a:rPr lang="sk-SK" sz="4000" dirty="0"/>
              <a:t>Kontaktujte nás!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05BA332-C64E-6C24-A94F-A51877FA5F74}"/>
              </a:ext>
            </a:extLst>
          </p:cNvPr>
          <p:cNvSpPr txBox="1"/>
          <p:nvPr/>
        </p:nvSpPr>
        <p:spPr>
          <a:xfrm>
            <a:off x="219057" y="6041366"/>
            <a:ext cx="587694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sk-SK" sz="2400" i="1" dirty="0"/>
              <a:t>Najlacnejšia energia je tá, ktorá sa ušetrí.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"/>
              <a:buNone/>
            </a:pPr>
            <a:r>
              <a:rPr lang="sk-SK" sz="5400"/>
              <a:t>Východiská</a:t>
            </a:r>
            <a:endParaRPr sz="5400"/>
          </a:p>
        </p:txBody>
      </p:sp>
      <p:sp>
        <p:nvSpPr>
          <p:cNvPr id="104" name="Google Shape;104;p3"/>
          <p:cNvSpPr/>
          <p:nvPr/>
        </p:nvSpPr>
        <p:spPr>
          <a:xfrm>
            <a:off x="669036" y="1683124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 sz="3200" dirty="0"/>
              <a:t>ciele štúdie</a:t>
            </a:r>
            <a:endParaRPr sz="4000" dirty="0"/>
          </a:p>
          <a:p>
            <a:pPr marL="800100" lvl="1">
              <a:lnSpc>
                <a:spcPct val="115000"/>
              </a:lnSpc>
              <a:spcBef>
                <a:spcPts val="1200"/>
              </a:spcBef>
              <a:buSzPct val="100000"/>
              <a:buFont typeface="Montserrat"/>
              <a:buAutoNum type="arabicPeriod"/>
            </a:pPr>
            <a:r>
              <a:rPr lang="sk-SK" sz="2000" dirty="0"/>
              <a:t>Otvoriť </a:t>
            </a:r>
            <a:r>
              <a:rPr lang="sk-SK" sz="2000" u="none" strike="noStrike" dirty="0">
                <a:latin typeface="Montserrat"/>
                <a:ea typeface="Montserrat"/>
                <a:cs typeface="Montserrat"/>
                <a:sym typeface="Montserrat"/>
              </a:rPr>
              <a:t>odbornú diskusiu na tému energetických úspor a sebestačnosti. </a:t>
            </a:r>
            <a:endParaRPr sz="3600" dirty="0"/>
          </a:p>
          <a:p>
            <a:pPr marL="800100" lvl="1">
              <a:lnSpc>
                <a:spcPct val="115000"/>
              </a:lnSpc>
              <a:spcBef>
                <a:spcPts val="1200"/>
              </a:spcBef>
              <a:buSzPct val="100000"/>
              <a:buFont typeface="Montserrat"/>
              <a:buAutoNum type="arabicPeriod"/>
            </a:pPr>
            <a:r>
              <a:rPr lang="sk-SK" sz="2000" u="none" strike="noStrike" dirty="0">
                <a:latin typeface="Montserrat"/>
                <a:ea typeface="Montserrat"/>
                <a:cs typeface="Montserrat"/>
                <a:sym typeface="Montserrat"/>
              </a:rPr>
              <a:t>Načrtnúť konkrétne návrhy pre obce a pre MAS Dolný Liptov.</a:t>
            </a:r>
            <a:endParaRPr sz="3600" dirty="0"/>
          </a:p>
          <a:p>
            <a:pPr marL="2286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 dirty="0">
                <a:latin typeface="Montserrat"/>
                <a:ea typeface="Montserrat"/>
                <a:cs typeface="Montserrat"/>
                <a:sym typeface="Montserrat"/>
              </a:rPr>
              <a:t>dopady štúdie </a:t>
            </a:r>
            <a:endParaRPr sz="4000" dirty="0"/>
          </a:p>
          <a:p>
            <a:pPr marL="800100" lvl="1">
              <a:lnSpc>
                <a:spcPct val="115000"/>
              </a:lnSpc>
              <a:spcBef>
                <a:spcPts val="1200"/>
              </a:spcBef>
              <a:buSzPct val="100000"/>
              <a:buFont typeface="Montserrat"/>
              <a:buAutoNum type="arabicPeriod"/>
            </a:pPr>
            <a:r>
              <a:rPr lang="sk-SK" sz="2000" u="none" strike="noStrike" dirty="0">
                <a:latin typeface="Montserrat"/>
                <a:ea typeface="Montserrat"/>
                <a:cs typeface="Montserrat"/>
                <a:sym typeface="Montserrat"/>
              </a:rPr>
              <a:t>zvýšenie úspor energií v regióne</a:t>
            </a:r>
            <a:endParaRPr sz="3600" dirty="0"/>
          </a:p>
          <a:p>
            <a:pPr marL="800100" lvl="1">
              <a:lnSpc>
                <a:spcPct val="115000"/>
              </a:lnSpc>
              <a:spcBef>
                <a:spcPts val="1200"/>
              </a:spcBef>
              <a:buSzPct val="100000"/>
              <a:buFont typeface="Montserrat"/>
              <a:buAutoNum type="arabicPeriod"/>
            </a:pPr>
            <a:r>
              <a:rPr lang="sk-SK" sz="2000" u="none" strike="noStrike" dirty="0">
                <a:latin typeface="Montserrat"/>
                <a:ea typeface="Montserrat"/>
                <a:cs typeface="Montserrat"/>
                <a:sym typeface="Montserrat"/>
              </a:rPr>
              <a:t>maximalizácia energetickej sebestačnosti</a:t>
            </a:r>
            <a:endParaRPr sz="3600" dirty="0"/>
          </a:p>
          <a:p>
            <a:pPr marL="800100" lvl="1">
              <a:lnSpc>
                <a:spcPct val="115000"/>
              </a:lnSpc>
              <a:spcBef>
                <a:spcPts val="1200"/>
              </a:spcBef>
              <a:buSzPct val="100000"/>
              <a:buFont typeface="Montserrat"/>
              <a:buAutoNum type="arabicPeriod"/>
            </a:pPr>
            <a:r>
              <a:rPr lang="sk-SK" sz="2000" dirty="0">
                <a:latin typeface="Montserrat"/>
                <a:ea typeface="Montserrat"/>
                <a:cs typeface="Montserrat"/>
                <a:sym typeface="Montserrat"/>
              </a:rPr>
              <a:t>zníženie záťaže na životné prostredie, zlepšenie kvality ovzdušia</a:t>
            </a:r>
            <a:endParaRPr sz="2800" dirty="0"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l="7692" t="8317" r="1601" b="10964"/>
          <a:stretch/>
        </p:blipFill>
        <p:spPr>
          <a:xfrm>
            <a:off x="8561249" y="170362"/>
            <a:ext cx="3210128" cy="201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"/>
              <a:buNone/>
            </a:pPr>
            <a:r>
              <a:rPr lang="sk-SK" sz="5400" dirty="0"/>
              <a:t>Použitá </a:t>
            </a:r>
            <a:br>
              <a:rPr lang="sk-SK" sz="5400" dirty="0"/>
            </a:br>
            <a:r>
              <a:rPr lang="sk-SK" sz="5400" dirty="0"/>
              <a:t>metodika</a:t>
            </a:r>
            <a:endParaRPr sz="5400" dirty="0"/>
          </a:p>
        </p:txBody>
      </p:sp>
      <p:pic>
        <p:nvPicPr>
          <p:cNvPr id="2" name="Google Shape;97;p2">
            <a:extLst>
              <a:ext uri="{FF2B5EF4-FFF2-40B4-BE49-F238E27FC236}">
                <a16:creationId xmlns:a16="http://schemas.microsoft.com/office/drawing/2014/main" id="{7B746CBC-B05A-24B9-3A63-0CA6EE27C0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325" t="2325" r="1441" b="4668"/>
          <a:stretch/>
        </p:blipFill>
        <p:spPr>
          <a:xfrm>
            <a:off x="5956032" y="86265"/>
            <a:ext cx="5894175" cy="65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838199" y="1929384"/>
            <a:ext cx="6580517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buSzPct val="100000"/>
            </a:pPr>
            <a:r>
              <a:rPr lang="sk-SK" sz="2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18"/>
              </a:rPr>
              <a:t>verejné informácie o regióne</a:t>
            </a:r>
          </a:p>
          <a:p>
            <a:pPr marL="228600" indent="-228600">
              <a:buSzPct val="100000"/>
            </a:pPr>
            <a:r>
              <a:rPr lang="sk-SK" sz="2400" dirty="0">
                <a:solidFill>
                  <a:srgbClr val="000000"/>
                </a:solidFill>
                <a:latin typeface="Montserrat" panose="00000500000000000000" pitchFamily="2" charset="-18"/>
              </a:rPr>
              <a:t>zameranie na verejné budovy</a:t>
            </a:r>
            <a:endParaRPr lang="sk-SK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 sz="2400" dirty="0"/>
              <a:t>dotazníkový prieskum v obciach</a:t>
            </a:r>
          </a:p>
          <a:p>
            <a:pPr marL="685800" lvl="1" indent="-228600">
              <a:spcBef>
                <a:spcPts val="1000"/>
              </a:spcBef>
              <a:buSzPct val="100000"/>
            </a:pP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18"/>
              </a:rPr>
              <a:t>január - február 2023</a:t>
            </a:r>
          </a:p>
          <a:p>
            <a:pPr marL="685800" lvl="1" indent="-228600">
              <a:spcBef>
                <a:spcPts val="1000"/>
              </a:spcBef>
              <a:buSzPct val="100000"/>
            </a:pPr>
            <a:r>
              <a:rPr lang="sk-SK" sz="2000" dirty="0"/>
              <a:t>20 z 24 obcí MAS DL</a:t>
            </a:r>
            <a:r>
              <a:rPr lang="sk-SK" sz="2000" dirty="0">
                <a:latin typeface="Montserrat"/>
                <a:ea typeface="Montserrat"/>
                <a:cs typeface="Montserrat"/>
                <a:sym typeface="Montserrat"/>
              </a:rPr>
              <a:t> (83,3 %) </a:t>
            </a:r>
          </a:p>
          <a:p>
            <a:pPr marL="685800" lvl="1" indent="-228600">
              <a:spcBef>
                <a:spcPts val="1000"/>
              </a:spcBef>
              <a:buSzPct val="100000"/>
            </a:pPr>
            <a:r>
              <a:rPr lang="sk-SK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40  % všetkých verejných budov</a:t>
            </a:r>
          </a:p>
          <a:p>
            <a:pPr marL="228600" indent="-228600">
              <a:buSzPct val="100000"/>
            </a:pPr>
            <a:r>
              <a:rPr lang="sk-SK" sz="2400" dirty="0">
                <a:solidFill>
                  <a:srgbClr val="000000"/>
                </a:solidFill>
              </a:rPr>
              <a:t>INOVIA + MAS Dolný Liptov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143000" lvl="2" indent="-14636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400" dirty="0"/>
          </a:p>
          <a:p>
            <a:pPr marL="1143000" lvl="2" indent="-14636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400" dirty="0"/>
          </a:p>
          <a:p>
            <a:pPr marL="685800" lvl="1" indent="-12287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65770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sk-SK" sz="4400" dirty="0"/>
              <a:t>Zistenia v štúdii</a:t>
            </a:r>
            <a:endParaRPr dirty="0"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452883" y="1618589"/>
            <a:ext cx="5890404" cy="101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 dirty="0"/>
              <a:t>9 GWh energie </a:t>
            </a:r>
            <a:br>
              <a:rPr lang="sk-SK" dirty="0"/>
            </a:br>
            <a:r>
              <a:rPr lang="sk-SK" dirty="0"/>
              <a:t>spotrebovanej v roku 2022</a:t>
            </a:r>
            <a:endParaRPr dirty="0"/>
          </a:p>
        </p:txBody>
      </p:sp>
      <p:pic>
        <p:nvPicPr>
          <p:cNvPr id="113" name="Google Shape;113;p4" descr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74" y="2661264"/>
            <a:ext cx="5591908" cy="388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6526" y="22290"/>
            <a:ext cx="4931410" cy="6732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sk-SK" dirty="0"/>
              <a:t>Obnoviteľné zdroje energií</a:t>
            </a:r>
            <a:endParaRPr dirty="0"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619014" cy="184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 sz="2400" dirty="0"/>
              <a:t>vodná elektráreň v Bešeňovej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 sz="2400" dirty="0"/>
              <a:t>neverejné </a:t>
            </a:r>
            <a:r>
              <a:rPr lang="sk-SK" sz="2400" dirty="0" err="1"/>
              <a:t>fotovoltické</a:t>
            </a:r>
            <a:r>
              <a:rPr lang="sk-SK" sz="2400" dirty="0"/>
              <a:t> elektrárne a zariadenia na výrobu tepla/chladu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 sz="2400" dirty="0"/>
              <a:t>tepelné čerpadlá - zo 103 verejných budov potvrdené iba 3</a:t>
            </a:r>
            <a:endParaRPr sz="2400" dirty="0"/>
          </a:p>
        </p:txBody>
      </p:sp>
      <p:pic>
        <p:nvPicPr>
          <p:cNvPr id="121" name="Google Shape;121;p5" descr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197" y="3561477"/>
            <a:ext cx="4646018" cy="31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 descr="Ch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886" y="3561477"/>
            <a:ext cx="4727262" cy="3212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p3">
            <a:extLst>
              <a:ext uri="{FF2B5EF4-FFF2-40B4-BE49-F238E27FC236}">
                <a16:creationId xmlns:a16="http://schemas.microsoft.com/office/drawing/2014/main" id="{8585F7D4-5C31-FA9A-B4B4-87C4BFEC2D22}"/>
              </a:ext>
            </a:extLst>
          </p:cNvPr>
          <p:cNvSpPr/>
          <p:nvPr/>
        </p:nvSpPr>
        <p:spPr>
          <a:xfrm>
            <a:off x="669036" y="156235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630936" y="547779"/>
            <a:ext cx="10928460" cy="9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</a:pPr>
            <a:r>
              <a:rPr lang="sk-SK" sz="4100" dirty="0">
                <a:latin typeface="Montserrat"/>
                <a:ea typeface="Montserrat"/>
                <a:cs typeface="Montserrat"/>
                <a:sym typeface="Montserrat"/>
              </a:rPr>
              <a:t>Charakter skúmaných budov</a:t>
            </a:r>
            <a:endParaRPr sz="4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6" descr="Chart"/>
          <p:cNvPicPr preferRelativeResize="0"/>
          <p:nvPr/>
        </p:nvPicPr>
        <p:blipFill rotWithShape="1">
          <a:blip r:embed="rId3">
            <a:alphaModFix/>
          </a:blip>
          <a:srcRect b="4219"/>
          <a:stretch/>
        </p:blipFill>
        <p:spPr>
          <a:xfrm>
            <a:off x="218371" y="2185184"/>
            <a:ext cx="5877629" cy="4039244"/>
          </a:xfrm>
          <a:custGeom>
            <a:avLst/>
            <a:gdLst/>
            <a:ahLst/>
            <a:cxnLst/>
            <a:rect l="l" t="t" r="r" b="b"/>
            <a:pathLst>
              <a:path w="6005375" h="4189309" extrusionOk="0">
                <a:moveTo>
                  <a:pt x="5422311" y="873"/>
                </a:moveTo>
                <a:cubicBezTo>
                  <a:pt x="5467738" y="-1249"/>
                  <a:pt x="5513346" y="499"/>
                  <a:pt x="5558643" y="6137"/>
                </a:cubicBezTo>
                <a:cubicBezTo>
                  <a:pt x="5633356" y="13367"/>
                  <a:pt x="5708323" y="18441"/>
                  <a:pt x="5783036" y="26052"/>
                </a:cubicBezTo>
                <a:cubicBezTo>
                  <a:pt x="5816269" y="29477"/>
                  <a:pt x="5849884" y="16792"/>
                  <a:pt x="5882612" y="28462"/>
                </a:cubicBezTo>
                <a:cubicBezTo>
                  <a:pt x="5909726" y="38166"/>
                  <a:pt x="5937089" y="43856"/>
                  <a:pt x="5964555" y="46416"/>
                </a:cubicBezTo>
                <a:lnTo>
                  <a:pt x="5997178" y="46088"/>
                </a:lnTo>
                <a:lnTo>
                  <a:pt x="5995170" y="275470"/>
                </a:lnTo>
                <a:cubicBezTo>
                  <a:pt x="5993432" y="411056"/>
                  <a:pt x="5993035" y="546624"/>
                  <a:pt x="5999656" y="682159"/>
                </a:cubicBezTo>
                <a:cubicBezTo>
                  <a:pt x="6009854" y="891918"/>
                  <a:pt x="6003364" y="1101545"/>
                  <a:pt x="5999656" y="1311172"/>
                </a:cubicBezTo>
                <a:cubicBezTo>
                  <a:pt x="5992506" y="1713210"/>
                  <a:pt x="6003364" y="2114718"/>
                  <a:pt x="5998730" y="2516227"/>
                </a:cubicBezTo>
                <a:cubicBezTo>
                  <a:pt x="5996744" y="2694204"/>
                  <a:pt x="5998994" y="2871916"/>
                  <a:pt x="6003364" y="3049893"/>
                </a:cubicBezTo>
                <a:cubicBezTo>
                  <a:pt x="6009720" y="3304015"/>
                  <a:pt x="5999922" y="3558268"/>
                  <a:pt x="5989196" y="3812257"/>
                </a:cubicBezTo>
                <a:cubicBezTo>
                  <a:pt x="5985594" y="3882097"/>
                  <a:pt x="5984646" y="3952020"/>
                  <a:pt x="5986348" y="4021878"/>
                </a:cubicBezTo>
                <a:lnTo>
                  <a:pt x="5996786" y="4189309"/>
                </a:lnTo>
                <a:lnTo>
                  <a:pt x="0" y="4189309"/>
                </a:lnTo>
                <a:lnTo>
                  <a:pt x="0" y="27247"/>
                </a:lnTo>
                <a:lnTo>
                  <a:pt x="495" y="27408"/>
                </a:lnTo>
                <a:cubicBezTo>
                  <a:pt x="5176" y="27551"/>
                  <a:pt x="10686" y="26465"/>
                  <a:pt x="17314" y="23896"/>
                </a:cubicBezTo>
                <a:cubicBezTo>
                  <a:pt x="33823" y="19050"/>
                  <a:pt x="50862" y="16234"/>
                  <a:pt x="68053" y="15524"/>
                </a:cubicBezTo>
                <a:cubicBezTo>
                  <a:pt x="200481" y="-1093"/>
                  <a:pt x="333037" y="3346"/>
                  <a:pt x="466100" y="8801"/>
                </a:cubicBezTo>
                <a:cubicBezTo>
                  <a:pt x="697850" y="18187"/>
                  <a:pt x="929854" y="29096"/>
                  <a:pt x="1161985" y="25798"/>
                </a:cubicBezTo>
                <a:cubicBezTo>
                  <a:pt x="1397540" y="22373"/>
                  <a:pt x="1632588" y="29604"/>
                  <a:pt x="1867890" y="39117"/>
                </a:cubicBezTo>
                <a:cubicBezTo>
                  <a:pt x="1971017" y="43050"/>
                  <a:pt x="2074779" y="46982"/>
                  <a:pt x="2176256" y="17680"/>
                </a:cubicBezTo>
                <a:cubicBezTo>
                  <a:pt x="2199190" y="12314"/>
                  <a:pt x="2223101" y="12834"/>
                  <a:pt x="2245769" y="19202"/>
                </a:cubicBezTo>
                <a:cubicBezTo>
                  <a:pt x="2359678" y="45713"/>
                  <a:pt x="2474221" y="53578"/>
                  <a:pt x="2589398" y="27447"/>
                </a:cubicBezTo>
                <a:cubicBezTo>
                  <a:pt x="2721802" y="-1220"/>
                  <a:pt x="2858087" y="-7347"/>
                  <a:pt x="2992519" y="9308"/>
                </a:cubicBezTo>
                <a:cubicBezTo>
                  <a:pt x="3115435" y="23008"/>
                  <a:pt x="3238984" y="37849"/>
                  <a:pt x="3362153" y="26813"/>
                </a:cubicBezTo>
                <a:cubicBezTo>
                  <a:pt x="3556737" y="9308"/>
                  <a:pt x="3751067" y="24530"/>
                  <a:pt x="3945651" y="29223"/>
                </a:cubicBezTo>
                <a:cubicBezTo>
                  <a:pt x="4010343" y="30745"/>
                  <a:pt x="4075416" y="44064"/>
                  <a:pt x="4139727" y="32141"/>
                </a:cubicBezTo>
                <a:cubicBezTo>
                  <a:pt x="4241079" y="13367"/>
                  <a:pt x="4341288" y="20597"/>
                  <a:pt x="4442766" y="31126"/>
                </a:cubicBezTo>
                <a:cubicBezTo>
                  <a:pt x="4637096" y="51422"/>
                  <a:pt x="4831299" y="61189"/>
                  <a:pt x="5024742" y="23134"/>
                </a:cubicBezTo>
                <a:cubicBezTo>
                  <a:pt x="5084742" y="11211"/>
                  <a:pt x="5144359" y="4361"/>
                  <a:pt x="5205373" y="20344"/>
                </a:cubicBezTo>
                <a:cubicBezTo>
                  <a:pt x="5232315" y="26496"/>
                  <a:pt x="5260361" y="25976"/>
                  <a:pt x="5287062" y="18822"/>
                </a:cubicBezTo>
                <a:cubicBezTo>
                  <a:pt x="5331637" y="8985"/>
                  <a:pt x="5376883" y="2995"/>
                  <a:pt x="5422311" y="873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2" name="Google Shape;132;p6" descr="Chart"/>
          <p:cNvPicPr preferRelativeResize="0"/>
          <p:nvPr/>
        </p:nvPicPr>
        <p:blipFill rotWithShape="1">
          <a:blip r:embed="rId4">
            <a:alphaModFix/>
          </a:blip>
          <a:srcRect t="2049" r="-3" b="3105"/>
          <a:stretch/>
        </p:blipFill>
        <p:spPr>
          <a:xfrm>
            <a:off x="6019800" y="2219864"/>
            <a:ext cx="5953829" cy="4051522"/>
          </a:xfrm>
          <a:custGeom>
            <a:avLst/>
            <a:gdLst/>
            <a:ahLst/>
            <a:cxnLst/>
            <a:rect l="l" t="t" r="r" b="b"/>
            <a:pathLst>
              <a:path w="6006950" h="4200116" extrusionOk="0">
                <a:moveTo>
                  <a:pt x="1035902" y="878"/>
                </a:moveTo>
                <a:cubicBezTo>
                  <a:pt x="1135908" y="5076"/>
                  <a:pt x="1234824" y="23223"/>
                  <a:pt x="1334526" y="31024"/>
                </a:cubicBezTo>
                <a:cubicBezTo>
                  <a:pt x="1429408" y="38508"/>
                  <a:pt x="1524290" y="49417"/>
                  <a:pt x="1619679" y="34449"/>
                </a:cubicBezTo>
                <a:cubicBezTo>
                  <a:pt x="1713242" y="21726"/>
                  <a:pt x="1807870" y="18745"/>
                  <a:pt x="1902041" y="25570"/>
                </a:cubicBezTo>
                <a:cubicBezTo>
                  <a:pt x="2006183" y="30770"/>
                  <a:pt x="2110071" y="48021"/>
                  <a:pt x="2214847" y="33561"/>
                </a:cubicBezTo>
                <a:cubicBezTo>
                  <a:pt x="2228052" y="32216"/>
                  <a:pt x="2241384" y="33954"/>
                  <a:pt x="2253790" y="38635"/>
                </a:cubicBezTo>
                <a:cubicBezTo>
                  <a:pt x="2294520" y="52169"/>
                  <a:pt x="2338397" y="53007"/>
                  <a:pt x="2379622" y="41045"/>
                </a:cubicBezTo>
                <a:cubicBezTo>
                  <a:pt x="2431756" y="27168"/>
                  <a:pt x="2486503" y="26254"/>
                  <a:pt x="2539069" y="38381"/>
                </a:cubicBezTo>
                <a:cubicBezTo>
                  <a:pt x="2617207" y="55379"/>
                  <a:pt x="2695598" y="72123"/>
                  <a:pt x="2776908" y="58169"/>
                </a:cubicBezTo>
                <a:cubicBezTo>
                  <a:pt x="2824222" y="50178"/>
                  <a:pt x="2868111" y="30770"/>
                  <a:pt x="2914791" y="21637"/>
                </a:cubicBezTo>
                <a:cubicBezTo>
                  <a:pt x="3049249" y="-4620"/>
                  <a:pt x="3184976" y="3244"/>
                  <a:pt x="3320703" y="12124"/>
                </a:cubicBezTo>
                <a:cubicBezTo>
                  <a:pt x="3453259" y="20876"/>
                  <a:pt x="3585179" y="38888"/>
                  <a:pt x="3718496" y="36225"/>
                </a:cubicBezTo>
                <a:cubicBezTo>
                  <a:pt x="3746884" y="36440"/>
                  <a:pt x="3775210" y="38812"/>
                  <a:pt x="3803230" y="43328"/>
                </a:cubicBezTo>
                <a:cubicBezTo>
                  <a:pt x="3907245" y="57028"/>
                  <a:pt x="4011767" y="69966"/>
                  <a:pt x="4114640" y="42313"/>
                </a:cubicBezTo>
                <a:cubicBezTo>
                  <a:pt x="4206871" y="17312"/>
                  <a:pt x="4303111" y="10677"/>
                  <a:pt x="4397891" y="22779"/>
                </a:cubicBezTo>
                <a:cubicBezTo>
                  <a:pt x="4522696" y="39130"/>
                  <a:pt x="4648846" y="42707"/>
                  <a:pt x="4774374" y="33434"/>
                </a:cubicBezTo>
                <a:cubicBezTo>
                  <a:pt x="4813773" y="29515"/>
                  <a:pt x="4853387" y="28107"/>
                  <a:pt x="4892977" y="29248"/>
                </a:cubicBezTo>
                <a:cubicBezTo>
                  <a:pt x="5181681" y="42440"/>
                  <a:pt x="5471273" y="25062"/>
                  <a:pt x="5759471" y="55759"/>
                </a:cubicBezTo>
                <a:cubicBezTo>
                  <a:pt x="5805028" y="61131"/>
                  <a:pt x="5850896" y="61524"/>
                  <a:pt x="5896277" y="57017"/>
                </a:cubicBezTo>
                <a:lnTo>
                  <a:pt x="6006950" y="33749"/>
                </a:lnTo>
                <a:lnTo>
                  <a:pt x="6006950" y="4200116"/>
                </a:lnTo>
                <a:lnTo>
                  <a:pt x="13501" y="4200116"/>
                </a:lnTo>
                <a:lnTo>
                  <a:pt x="28554" y="3862213"/>
                </a:lnTo>
                <a:cubicBezTo>
                  <a:pt x="30457" y="3736758"/>
                  <a:pt x="27411" y="3611386"/>
                  <a:pt x="15626" y="3486312"/>
                </a:cubicBezTo>
                <a:cubicBezTo>
                  <a:pt x="-847" y="3333707"/>
                  <a:pt x="-4304" y="3179990"/>
                  <a:pt x="5296" y="3026802"/>
                </a:cubicBezTo>
                <a:cubicBezTo>
                  <a:pt x="11786" y="2939137"/>
                  <a:pt x="18539" y="2851472"/>
                  <a:pt x="22776" y="2763676"/>
                </a:cubicBezTo>
                <a:cubicBezTo>
                  <a:pt x="28180" y="2638786"/>
                  <a:pt x="25173" y="2513673"/>
                  <a:pt x="13771" y="2389181"/>
                </a:cubicBezTo>
                <a:cubicBezTo>
                  <a:pt x="4237" y="2294247"/>
                  <a:pt x="3177" y="2198663"/>
                  <a:pt x="10593" y="2103543"/>
                </a:cubicBezTo>
                <a:cubicBezTo>
                  <a:pt x="25690" y="1941590"/>
                  <a:pt x="9931" y="1779636"/>
                  <a:pt x="5032" y="1617814"/>
                </a:cubicBezTo>
                <a:cubicBezTo>
                  <a:pt x="-3577" y="1320125"/>
                  <a:pt x="20393" y="1022570"/>
                  <a:pt x="9666" y="724882"/>
                </a:cubicBezTo>
                <a:cubicBezTo>
                  <a:pt x="3841" y="577627"/>
                  <a:pt x="16420" y="430504"/>
                  <a:pt x="9666" y="283249"/>
                </a:cubicBezTo>
                <a:cubicBezTo>
                  <a:pt x="6885" y="230875"/>
                  <a:pt x="4568" y="178502"/>
                  <a:pt x="3409" y="126111"/>
                </a:cubicBezTo>
                <a:lnTo>
                  <a:pt x="3819" y="33427"/>
                </a:lnTo>
                <a:lnTo>
                  <a:pt x="31797" y="28723"/>
                </a:lnTo>
                <a:cubicBezTo>
                  <a:pt x="147177" y="14068"/>
                  <a:pt x="264046" y="13354"/>
                  <a:pt x="379873" y="26711"/>
                </a:cubicBezTo>
                <a:cubicBezTo>
                  <a:pt x="443931" y="35083"/>
                  <a:pt x="508243" y="47768"/>
                  <a:pt x="573442" y="35083"/>
                </a:cubicBezTo>
                <a:cubicBezTo>
                  <a:pt x="579581" y="33992"/>
                  <a:pt x="585759" y="36757"/>
                  <a:pt x="589044" y="42060"/>
                </a:cubicBezTo>
                <a:cubicBezTo>
                  <a:pt x="621264" y="81382"/>
                  <a:pt x="663123" y="80114"/>
                  <a:pt x="705871" y="67429"/>
                </a:cubicBezTo>
                <a:cubicBezTo>
                  <a:pt x="733929" y="58740"/>
                  <a:pt x="761430" y="48326"/>
                  <a:pt x="788194" y="36225"/>
                </a:cubicBezTo>
                <a:cubicBezTo>
                  <a:pt x="835052" y="16792"/>
                  <a:pt x="884827" y="5299"/>
                  <a:pt x="935464" y="2230"/>
                </a:cubicBezTo>
                <a:cubicBezTo>
                  <a:pt x="969111" y="-370"/>
                  <a:pt x="1002567" y="-521"/>
                  <a:pt x="1035902" y="87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Google Shape;104;p3">
            <a:extLst>
              <a:ext uri="{FF2B5EF4-FFF2-40B4-BE49-F238E27FC236}">
                <a16:creationId xmlns:a16="http://schemas.microsoft.com/office/drawing/2014/main" id="{56F8C423-7BE9-256D-BCC1-760725454642}"/>
              </a:ext>
            </a:extLst>
          </p:cNvPr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" descr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432" y="195654"/>
            <a:ext cx="9880976" cy="608838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7617655" y="2644726"/>
            <a:ext cx="4362073" cy="397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 dirty="0"/>
              <a:t>Posudzované </a:t>
            </a:r>
            <a:r>
              <a:rPr lang="sk-SK" dirty="0">
                <a:latin typeface="Montserrat"/>
                <a:ea typeface="Montserrat"/>
                <a:cs typeface="Montserrat"/>
                <a:sym typeface="Montserrat"/>
              </a:rPr>
              <a:t>kritériá: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 dirty="0">
                <a:latin typeface="Montserrat"/>
                <a:ea typeface="Montserrat"/>
                <a:cs typeface="Montserrat"/>
                <a:sym typeface="Montserrat"/>
              </a:rPr>
              <a:t>zateplenie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 dirty="0" err="1">
                <a:latin typeface="Montserrat"/>
                <a:ea typeface="Montserrat"/>
                <a:cs typeface="Montserrat"/>
                <a:sym typeface="Montserrat"/>
              </a:rPr>
              <a:t>termoizolačné</a:t>
            </a:r>
            <a:r>
              <a:rPr lang="sk-SK" dirty="0">
                <a:latin typeface="Montserrat"/>
                <a:ea typeface="Montserrat"/>
                <a:cs typeface="Montserrat"/>
                <a:sym typeface="Montserrat"/>
              </a:rPr>
              <a:t> okná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 dirty="0"/>
              <a:t>termoregulačné hlavice</a:t>
            </a:r>
            <a:endParaRPr lang="sk-SK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sk-SK" dirty="0"/>
          </a:p>
          <a:p>
            <a:pPr indent="-457200">
              <a:spcBef>
                <a:spcPts val="500"/>
              </a:spcBef>
              <a:buSzPts val="2400"/>
            </a:pPr>
            <a:r>
              <a:rPr lang="sk-SK" dirty="0"/>
              <a:t>Dôraz:</a:t>
            </a:r>
            <a:br>
              <a:rPr lang="sk-SK" i="1" dirty="0"/>
            </a:br>
            <a:r>
              <a:rPr lang="sk-SK" i="1" dirty="0"/>
              <a:t>A čo použité technológie?</a:t>
            </a:r>
            <a:endParaRPr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838198" y="547815"/>
            <a:ext cx="10527381" cy="1045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lang="sk-SK" sz="4000" dirty="0"/>
              <a:t>Porovnanie obecných úradov</a:t>
            </a:r>
            <a:endParaRPr dirty="0"/>
          </a:p>
        </p:txBody>
      </p:sp>
      <p:pic>
        <p:nvPicPr>
          <p:cNvPr id="146" name="Google Shape;146;p8" descr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380" y="2421924"/>
            <a:ext cx="5118821" cy="371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 descr="Ch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8394" y="2488359"/>
            <a:ext cx="5167185" cy="35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p3">
            <a:extLst>
              <a:ext uri="{FF2B5EF4-FFF2-40B4-BE49-F238E27FC236}">
                <a16:creationId xmlns:a16="http://schemas.microsoft.com/office/drawing/2014/main" id="{E6A64446-84C3-D1B9-03DE-A0FC9760DD06}"/>
              </a:ext>
            </a:extLst>
          </p:cNvPr>
          <p:cNvSpPr/>
          <p:nvPr/>
        </p:nvSpPr>
        <p:spPr>
          <a:xfrm>
            <a:off x="669036" y="150484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443</Words>
  <Application>Microsoft Office PowerPoint</Application>
  <PresentationFormat>Širokouhlá</PresentationFormat>
  <Paragraphs>89</Paragraphs>
  <Slides>21</Slides>
  <Notes>21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4" baseType="lpstr">
      <vt:lpstr>Montserrat</vt:lpstr>
      <vt:lpstr>Arial</vt:lpstr>
      <vt:lpstr>Motív Office</vt:lpstr>
      <vt:lpstr>Vízia energeticky úsporného regiónu na území obcí  MAS Dolný Liptov</vt:lpstr>
      <vt:lpstr>Štruktúra  prezentácie</vt:lpstr>
      <vt:lpstr>Východiská</vt:lpstr>
      <vt:lpstr>Použitá  metodika</vt:lpstr>
      <vt:lpstr>Zistenia v štúdii</vt:lpstr>
      <vt:lpstr>Obnoviteľné zdroje energií</vt:lpstr>
      <vt:lpstr>Charakter skúmaných budov</vt:lpstr>
      <vt:lpstr>Prezentácia programu PowerPoint</vt:lpstr>
      <vt:lpstr>Porovnanie obecných úradov</vt:lpstr>
      <vt:lpstr>Porovnanie škôl</vt:lpstr>
      <vt:lpstr>Potenciál úspor</vt:lpstr>
      <vt:lpstr>Prezentácia programu PowerPoint</vt:lpstr>
      <vt:lpstr>Potenciál výroby EE</vt:lpstr>
      <vt:lpstr>Odporúčania – hľadanie úspor</vt:lpstr>
      <vt:lpstr>Odporúčania – výroba energie</vt:lpstr>
      <vt:lpstr>Prezentácia programu PowerPoint</vt:lpstr>
      <vt:lpstr>Odporúčania</vt:lpstr>
      <vt:lpstr>Odporúčania – podpora</vt:lpstr>
      <vt:lpstr>Prezentácia programu PowerPoint</vt:lpstr>
      <vt:lpstr>Materiály pre vás</vt:lpstr>
      <vt:lpstr>info@inovia.sk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Vízia energeticky úsporného regiónu na území obcí  MAS Dolný Liptov</dc:title>
  <dc:creator>Michal Žarnay</dc:creator>
  <cp:lastModifiedBy>Michal Žarnay</cp:lastModifiedBy>
  <cp:revision>4</cp:revision>
  <dcterms:created xsi:type="dcterms:W3CDTF">2023-03-25T05:54:25Z</dcterms:created>
  <dcterms:modified xsi:type="dcterms:W3CDTF">2023-03-27T09:23:15Z</dcterms:modified>
</cp:coreProperties>
</file>